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861" r:id="rId2"/>
    <p:sldId id="1311" r:id="rId3"/>
    <p:sldId id="1322" r:id="rId4"/>
    <p:sldId id="1318" r:id="rId5"/>
    <p:sldId id="1324" r:id="rId6"/>
    <p:sldId id="1323" r:id="rId7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40FF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73" autoAdjust="0"/>
    <p:restoredTop sz="88736" autoAdjust="0"/>
  </p:normalViewPr>
  <p:slideViewPr>
    <p:cSldViewPr>
      <p:cViewPr varScale="1">
        <p:scale>
          <a:sx n="196" d="100"/>
          <a:sy n="196" d="100"/>
        </p:scale>
        <p:origin x="184" y="76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5/12/23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016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73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518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784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Luke  5:27-39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08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27 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After this he went out and saw a tax collector named Levi, sitting at the tax booth.  And he said to him, “Follow me.”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28 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leaving everything, he rose and followed him.  </a:t>
            </a:r>
            <a:endParaRPr lang="en-AU" sz="27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AU" sz="27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29 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Levi made him a great feast in his house, and there was a large company of tax collectors and others reclining at table with them.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30 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 Pharisees and their scribes grumbled at his disciples, saying, “Why do you eat and drink with tax collectors and sinners?”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31 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Jesus answered them, “Those who are well have no need of a physician, but those who are sick.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32 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have not come to call the righteous but sinners to repentance.”</a:t>
            </a:r>
            <a:r>
              <a:rPr lang="en-AU" sz="2700" dirty="0">
                <a:effectLst/>
              </a:rPr>
              <a:t> </a:t>
            </a:r>
            <a:endParaRPr lang="en-AU" sz="27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061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2910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33 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they said to him, “The disciples of John fast often and offer prayers, and so do the disciples of the Pharisees, but yours eat and drink.”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34 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Jesus said to them, “Can you make wedding guests fast while the bridegroom is with them?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35 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days will come when the bridegroom is taken away from them, and then they will fast in those days.”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318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3857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36 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 also told them a parable:  “No one tears a piece from a new garment and puts it on an old garment.  If he does, he will tear the new, and the piece from the new will not match the old.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37 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no one puts new wine into old wineskins.  If he does, the new wine will burst the skins and it will be spilled, and the skins will be destroyed.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38 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new wine must be put into fresh wineskins.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39 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no one after drinking old wine desires new, for he says, ‘The old is good.’ ”</a:t>
            </a:r>
            <a:r>
              <a:rPr lang="en-AU" sz="2800" dirty="0">
                <a:effectLst/>
              </a:rPr>
              <a:t>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131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4">
            <a:extLst>
              <a:ext uri="{FF2B5EF4-FFF2-40B4-BE49-F238E27FC236}">
                <a16:creationId xmlns:a16="http://schemas.microsoft.com/office/drawing/2014/main" id="{6E47B5E6-59F6-B3C4-8641-9428510F6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1772670"/>
            <a:ext cx="7085532" cy="63838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“Those who are well have no need of a physician, but those who are sick.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32 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have not come to call the righteous but sinners to repentance.”</a:t>
            </a:r>
            <a:r>
              <a:rPr lang="en-AU" sz="1600" dirty="0"/>
              <a:t> </a:t>
            </a:r>
            <a:endParaRPr lang="en-US" sz="1600" dirty="0">
              <a:latin typeface="Comic Sans MS" panose="030F09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A9EDB9-E2C6-4A69-A785-850ADC7DE1C8}"/>
              </a:ext>
            </a:extLst>
          </p:cNvPr>
          <p:cNvSpPr txBox="1"/>
          <p:nvPr/>
        </p:nvSpPr>
        <p:spPr>
          <a:xfrm>
            <a:off x="15658" y="3455"/>
            <a:ext cx="912834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Taste and See that the Lord is Good.  A message from a Physician to the Sick.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E739E1-E537-F705-B755-B8B773FC433B}"/>
              </a:ext>
            </a:extLst>
          </p:cNvPr>
          <p:cNvSpPr txBox="1"/>
          <p:nvPr/>
        </p:nvSpPr>
        <p:spPr>
          <a:xfrm>
            <a:off x="71500" y="2411050"/>
            <a:ext cx="9001000" cy="1200329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pPr marL="1249363" indent="-1249363"/>
            <a:r>
              <a:rPr lang="en-AU" dirty="0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Sickness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Sin (Rebellion against God – a rejection of God)</a:t>
            </a:r>
          </a:p>
          <a:p>
            <a:pPr marL="1249363" indent="-1249363"/>
            <a:r>
              <a:rPr lang="en-AU" dirty="0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 Symptoms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Wrongdoing, Godlessness</a:t>
            </a:r>
          </a:p>
          <a:p>
            <a:pPr marL="1249363" indent="-1249363"/>
            <a:r>
              <a:rPr lang="en-AU" dirty="0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Cure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The Gospel (Repent;  Believe;  follow Jesus)  (100% success rate)</a:t>
            </a:r>
          </a:p>
          <a:p>
            <a:pPr marL="1249363" indent="-1249363"/>
            <a:r>
              <a:rPr lang="en-AU" dirty="0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Doctor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The one who goes to sinners;  eats with them;  loves them enough to share the cure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EA8D00-00BE-6A27-707C-58EC1F2AED3D}"/>
              </a:ext>
            </a:extLst>
          </p:cNvPr>
          <p:cNvSpPr txBox="1"/>
          <p:nvPr/>
        </p:nvSpPr>
        <p:spPr>
          <a:xfrm>
            <a:off x="0" y="300910"/>
            <a:ext cx="8755105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Gospel – a personal invitation to all (&amp; all types)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called a man who was viewed as the most despised of sinners.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B88172-059E-3D65-863E-2484F33A415A}"/>
              </a:ext>
            </a:extLst>
          </p:cNvPr>
          <p:cNvSpPr txBox="1"/>
          <p:nvPr/>
        </p:nvSpPr>
        <p:spPr>
          <a:xfrm>
            <a:off x="8934" y="864067"/>
            <a:ext cx="912834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decisive break with the old life.   Jesus becomes the centrepiece of a disciple’s life.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B0836D-DFE6-B72B-C730-CC0EA13CA05B}"/>
              </a:ext>
            </a:extLst>
          </p:cNvPr>
          <p:cNvSpPr txBox="1"/>
          <p:nvPr/>
        </p:nvSpPr>
        <p:spPr>
          <a:xfrm>
            <a:off x="13447" y="1154798"/>
            <a:ext cx="8755105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becomes the centrepiece of Levi’s life.  Invites his friends to celebrate.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not separate themselves from sinners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437155-343C-55C1-4724-5B965A011F87}"/>
              </a:ext>
            </a:extLst>
          </p:cNvPr>
          <p:cNvSpPr txBox="1"/>
          <p:nvPr/>
        </p:nvSpPr>
        <p:spPr>
          <a:xfrm>
            <a:off x="93663" y="3566397"/>
            <a:ext cx="912834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Entrusted with the Good News of Jesus  TO  SHARE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9D9A73-E17B-CA47-C3C6-CC7ED9C68547}"/>
              </a:ext>
            </a:extLst>
          </p:cNvPr>
          <p:cNvSpPr txBox="1"/>
          <p:nvPr/>
        </p:nvSpPr>
        <p:spPr>
          <a:xfrm>
            <a:off x="408451" y="3865700"/>
            <a:ext cx="8676964" cy="92333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pPr marL="1249363" indent="-1249363"/>
            <a:r>
              <a:rPr lang="en-AU" dirty="0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Pharisee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Guards against infection by separating himself.  Only cares for own holiness.</a:t>
            </a:r>
          </a:p>
          <a:p>
            <a:pPr marL="1249363" indent="-1249363"/>
            <a:r>
              <a:rPr lang="en-AU" dirty="0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Negligent Physician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Wants to be ‘relevant’.  Mixes with sinners &amp; embraces sinful ways</a:t>
            </a:r>
          </a:p>
          <a:p>
            <a:pPr marL="1249363" indent="-1249363"/>
            <a:r>
              <a:rPr lang="en-AU" dirty="0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True Physician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Guards against infection &amp; confidently champions the cure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07A762-D51E-BB59-0642-27DA2B03FE1C}"/>
              </a:ext>
            </a:extLst>
          </p:cNvPr>
          <p:cNvSpPr txBox="1"/>
          <p:nvPr/>
        </p:nvSpPr>
        <p:spPr>
          <a:xfrm>
            <a:off x="0" y="4766384"/>
            <a:ext cx="678259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a Christian is a Completely New Life of Genuine Joy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C2E0FC-3F0F-D116-D85F-9FE007D9311A}"/>
              </a:ext>
            </a:extLst>
          </p:cNvPr>
          <p:cNvSpPr txBox="1"/>
          <p:nvPr/>
        </p:nvSpPr>
        <p:spPr>
          <a:xfrm>
            <a:off x="15658" y="5043351"/>
            <a:ext cx="9121617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Cannot graft a bit of Christianity onto another religion;  belief system;  or an old life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old religious system cannot contain Christianity and a new holiness though Him</a:t>
            </a:r>
          </a:p>
        </p:txBody>
      </p:sp>
    </p:spTree>
    <p:extLst>
      <p:ext uri="{BB962C8B-B14F-4D97-AF65-F5344CB8AC3E}">
        <p14:creationId xmlns:p14="http://schemas.microsoft.com/office/powerpoint/2010/main" val="393647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4" grpId="0" uiExpand="1" build="p" animBg="1" autoUpdateAnimBg="0"/>
      <p:bldP spid="9" grpId="0" build="p"/>
      <p:bldP spid="2" grpId="0"/>
      <p:bldP spid="3" grpId="0" build="p"/>
      <p:bldP spid="12" grpId="0"/>
      <p:bldP spid="16" grpId="0" uiExpand="1" build="p" animBg="1" autoUpdateAnimBg="0"/>
      <p:bldP spid="5" grpId="0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4">
            <a:extLst>
              <a:ext uri="{FF2B5EF4-FFF2-40B4-BE49-F238E27FC236}">
                <a16:creationId xmlns:a16="http://schemas.microsoft.com/office/drawing/2014/main" id="{6E47B5E6-59F6-B3C4-8641-9428510F6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5982" y="1461088"/>
            <a:ext cx="7085532" cy="355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32 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have not come to call the righteous but sinners to repentance.”</a:t>
            </a:r>
            <a:r>
              <a:rPr lang="en-AU" sz="1600" dirty="0"/>
              <a:t> </a:t>
            </a:r>
            <a:endParaRPr lang="en-US" sz="1600" dirty="0">
              <a:latin typeface="Comic Sans MS" panose="030F09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E739E1-E537-F705-B755-B8B773FC433B}"/>
              </a:ext>
            </a:extLst>
          </p:cNvPr>
          <p:cNvSpPr txBox="1"/>
          <p:nvPr/>
        </p:nvSpPr>
        <p:spPr>
          <a:xfrm>
            <a:off x="55842" y="1849839"/>
            <a:ext cx="9001000" cy="1200329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pPr marL="1249363" indent="-1249363"/>
            <a:r>
              <a:rPr lang="en-AU" dirty="0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Sickness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Sin (Rebellion against God – a rejection of God)</a:t>
            </a:r>
          </a:p>
          <a:p>
            <a:pPr marL="1249363" indent="-1249363"/>
            <a:r>
              <a:rPr lang="en-AU" dirty="0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 Symptoms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Wrongdoing, Godlessness</a:t>
            </a:r>
          </a:p>
          <a:p>
            <a:pPr marL="1249363" indent="-1249363"/>
            <a:r>
              <a:rPr lang="en-AU" dirty="0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Cure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The Gospel (Repent;  Believe;  follow Jesus)  (100% success rate)</a:t>
            </a:r>
          </a:p>
          <a:p>
            <a:pPr marL="1249363" indent="-1249363"/>
            <a:r>
              <a:rPr lang="en-AU" dirty="0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Doctor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The one who goes to sinners;  eats with them;  loves them enough to share the cure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EA8D00-00BE-6A27-707C-58EC1F2AED3D}"/>
              </a:ext>
            </a:extLst>
          </p:cNvPr>
          <p:cNvSpPr txBox="1"/>
          <p:nvPr/>
        </p:nvSpPr>
        <p:spPr>
          <a:xfrm>
            <a:off x="-15658" y="-10672"/>
            <a:ext cx="8755105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Gospel – a personal invitation to all (&amp; all types)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called a man who was viewed as the most despised of sinners.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B88172-059E-3D65-863E-2484F33A415A}"/>
              </a:ext>
            </a:extLst>
          </p:cNvPr>
          <p:cNvSpPr txBox="1"/>
          <p:nvPr/>
        </p:nvSpPr>
        <p:spPr>
          <a:xfrm>
            <a:off x="-6724" y="552485"/>
            <a:ext cx="912834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decisive break with the old life.   Jesus becomes the centrepiece of a disciple’s life.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B0836D-DFE6-B72B-C730-CC0EA13CA05B}"/>
              </a:ext>
            </a:extLst>
          </p:cNvPr>
          <p:cNvSpPr txBox="1"/>
          <p:nvPr/>
        </p:nvSpPr>
        <p:spPr>
          <a:xfrm>
            <a:off x="-2211" y="843216"/>
            <a:ext cx="8755105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becomes the centrepiece of Levi’s life.  Invites his friends to celebrate.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Disciples of Jesus not separate themselves from sinners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437155-343C-55C1-4724-5B965A011F87}"/>
              </a:ext>
            </a:extLst>
          </p:cNvPr>
          <p:cNvSpPr txBox="1"/>
          <p:nvPr/>
        </p:nvSpPr>
        <p:spPr>
          <a:xfrm>
            <a:off x="78005" y="3005186"/>
            <a:ext cx="912834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Entrusted with the Good News of Jesus  TO  SHARE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9D9A73-E17B-CA47-C3C6-CC7ED9C68547}"/>
              </a:ext>
            </a:extLst>
          </p:cNvPr>
          <p:cNvSpPr txBox="1"/>
          <p:nvPr/>
        </p:nvSpPr>
        <p:spPr>
          <a:xfrm>
            <a:off x="392793" y="3304489"/>
            <a:ext cx="8676964" cy="92333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pPr marL="1249363" indent="-1249363"/>
            <a:r>
              <a:rPr lang="en-AU" dirty="0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Pharisee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Guards against infection by separating himself.  Only cares for own holiness.</a:t>
            </a:r>
          </a:p>
          <a:p>
            <a:pPr marL="1249363" indent="-1249363"/>
            <a:r>
              <a:rPr lang="en-AU" dirty="0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Negligent Physician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Wants to be ‘relevant’.  Mixes with sinners &amp; embraces sinful ways</a:t>
            </a:r>
          </a:p>
          <a:p>
            <a:pPr marL="1249363" indent="-1249363"/>
            <a:r>
              <a:rPr lang="en-AU" dirty="0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True Physician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Guards against infection &amp; confidently champions the cure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07A762-D51E-BB59-0642-27DA2B03FE1C}"/>
              </a:ext>
            </a:extLst>
          </p:cNvPr>
          <p:cNvSpPr txBox="1"/>
          <p:nvPr/>
        </p:nvSpPr>
        <p:spPr>
          <a:xfrm>
            <a:off x="-15658" y="4205173"/>
            <a:ext cx="678259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a Christian is a Completely New Life of Genuine Joy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C2E0FC-3F0F-D116-D85F-9FE007D9311A}"/>
              </a:ext>
            </a:extLst>
          </p:cNvPr>
          <p:cNvSpPr txBox="1"/>
          <p:nvPr/>
        </p:nvSpPr>
        <p:spPr>
          <a:xfrm>
            <a:off x="0" y="4482140"/>
            <a:ext cx="9121617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Cannot graft a bit of Christianity onto another religion;  belief system;  or an old life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old religious system cannot contain Christianity and a new holiness though Him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D7FA21-176B-43FD-E560-B8D8C8C230BA}"/>
              </a:ext>
            </a:extLst>
          </p:cNvPr>
          <p:cNvSpPr txBox="1"/>
          <p:nvPr/>
        </p:nvSpPr>
        <p:spPr>
          <a:xfrm>
            <a:off x="3797" y="5061207"/>
            <a:ext cx="905304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228850" indent="-222885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message:      </a:t>
            </a:r>
            <a:r>
              <a:rPr lang="en-AU" b="1" baseline="30000" dirty="0">
                <a:solidFill>
                  <a:srgbClr val="FFFF00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Ps 34:8  </a:t>
            </a:r>
            <a:r>
              <a:rPr lang="en-AU" dirty="0">
                <a:solidFill>
                  <a:srgbClr val="FFFF00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Taste and see that The LORD is Good.  </a:t>
            </a:r>
            <a:br>
              <a:rPr lang="en-AU" dirty="0">
                <a:solidFill>
                  <a:srgbClr val="FFFF00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rgbClr val="FFFF00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Blessed is the man who takes refuge in Him.</a:t>
            </a:r>
          </a:p>
        </p:txBody>
      </p:sp>
    </p:spTree>
    <p:extLst>
      <p:ext uri="{BB962C8B-B14F-4D97-AF65-F5344CB8AC3E}">
        <p14:creationId xmlns:p14="http://schemas.microsoft.com/office/powerpoint/2010/main" val="261267415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159967</TotalTime>
  <Words>874</Words>
  <Application>Microsoft Macintosh PowerPoint</Application>
  <PresentationFormat>On-screen Show (16:10)</PresentationFormat>
  <Paragraphs>54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2483</cp:revision>
  <cp:lastPrinted>2023-05-12T05:40:28Z</cp:lastPrinted>
  <dcterms:created xsi:type="dcterms:W3CDTF">2016-11-04T06:28:01Z</dcterms:created>
  <dcterms:modified xsi:type="dcterms:W3CDTF">2023-05-12T05:55:40Z</dcterms:modified>
</cp:coreProperties>
</file>